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7" d="100"/>
          <a:sy n="107" d="100"/>
        </p:scale>
        <p:origin x="84" y="2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11-Jan-23</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137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11-Jan-23</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336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11-Jan-23</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77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11-Jan-23</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321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11-Jan-23</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610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11-Jan-23</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315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11-Jan-23</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234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11-Jan-23</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91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11-Jan-23</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88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11-Jan-23</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563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11-Jan-23</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503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11-Jan-23</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99119836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Vector background of vibrant colors splashing">
            <a:extLst>
              <a:ext uri="{FF2B5EF4-FFF2-40B4-BE49-F238E27FC236}">
                <a16:creationId xmlns:a16="http://schemas.microsoft.com/office/drawing/2014/main" id="{F73E0DE5-A741-CEBE-62CC-8278A42FB9E3}"/>
              </a:ext>
            </a:extLst>
          </p:cNvPr>
          <p:cNvPicPr>
            <a:picLocks noChangeAspect="1"/>
          </p:cNvPicPr>
          <p:nvPr/>
        </p:nvPicPr>
        <p:blipFill rotWithShape="1">
          <a:blip r:embed="rId2">
            <a:duotone>
              <a:schemeClr val="accent1">
                <a:shade val="45000"/>
                <a:satMod val="135000"/>
              </a:schemeClr>
              <a:prstClr val="white"/>
            </a:duotone>
            <a:alphaModFix amt="35000"/>
          </a:blip>
          <a:srcRect t="17279"/>
          <a:stretch/>
        </p:blipFill>
        <p:spPr>
          <a:xfrm>
            <a:off x="20" y="-8877"/>
            <a:ext cx="12191980" cy="6858000"/>
          </a:xfrm>
          <a:prstGeom prst="rect">
            <a:avLst/>
          </a:prstGeom>
        </p:spPr>
      </p:pic>
      <p:sp>
        <p:nvSpPr>
          <p:cNvPr id="2" name="Title 1">
            <a:extLst>
              <a:ext uri="{FF2B5EF4-FFF2-40B4-BE49-F238E27FC236}">
                <a16:creationId xmlns:a16="http://schemas.microsoft.com/office/drawing/2014/main" id="{83E6A8E5-9393-9486-D8E8-205FA576EEBD}"/>
              </a:ext>
            </a:extLst>
          </p:cNvPr>
          <p:cNvSpPr>
            <a:spLocks noGrp="1"/>
          </p:cNvSpPr>
          <p:nvPr>
            <p:ph type="ctrTitle"/>
          </p:nvPr>
        </p:nvSpPr>
        <p:spPr>
          <a:xfrm>
            <a:off x="3880430" y="583345"/>
            <a:ext cx="7160357" cy="4164820"/>
          </a:xfrm>
        </p:spPr>
        <p:txBody>
          <a:bodyPr anchor="t">
            <a:normAutofit/>
          </a:bodyPr>
          <a:lstStyle/>
          <a:p>
            <a:pPr algn="r"/>
            <a:r>
              <a:rPr lang="en-US" sz="7200" dirty="0">
                <a:solidFill>
                  <a:srgbClr val="FFFFFF"/>
                </a:solidFill>
              </a:rPr>
              <a:t> Solar harvest</a:t>
            </a:r>
            <a:br>
              <a:rPr lang="en-US" sz="7200" dirty="0">
                <a:solidFill>
                  <a:srgbClr val="FFFFFF"/>
                </a:solidFill>
              </a:rPr>
            </a:br>
            <a:br>
              <a:rPr lang="en-US" sz="7200" dirty="0">
                <a:solidFill>
                  <a:srgbClr val="FFFFFF"/>
                </a:solidFill>
              </a:rPr>
            </a:br>
            <a:endParaRPr lang="en-US" sz="7200" dirty="0">
              <a:solidFill>
                <a:srgbClr val="FFFFFF"/>
              </a:solidFill>
            </a:endParaRPr>
          </a:p>
        </p:txBody>
      </p:sp>
      <p:sp>
        <p:nvSpPr>
          <p:cNvPr id="3" name="Subtitle 2">
            <a:extLst>
              <a:ext uri="{FF2B5EF4-FFF2-40B4-BE49-F238E27FC236}">
                <a16:creationId xmlns:a16="http://schemas.microsoft.com/office/drawing/2014/main" id="{2F00C835-4793-DFBA-331B-AD9442011FDC}"/>
              </a:ext>
            </a:extLst>
          </p:cNvPr>
          <p:cNvSpPr>
            <a:spLocks noGrp="1"/>
          </p:cNvSpPr>
          <p:nvPr>
            <p:ph type="subTitle" idx="1"/>
          </p:nvPr>
        </p:nvSpPr>
        <p:spPr>
          <a:xfrm>
            <a:off x="1208228" y="5972174"/>
            <a:ext cx="8578699" cy="504825"/>
          </a:xfrm>
        </p:spPr>
        <p:txBody>
          <a:bodyPr>
            <a:normAutofit/>
          </a:bodyPr>
          <a:lstStyle/>
          <a:p>
            <a:r>
              <a:rPr lang="en-US" sz="2000" dirty="0">
                <a:solidFill>
                  <a:srgbClr val="FFFFFF"/>
                </a:solidFill>
              </a:rPr>
              <a:t>CINTEZA EMILIAN-COSMIN</a:t>
            </a:r>
          </a:p>
        </p:txBody>
      </p:sp>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179008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9F66-7797-8262-0986-1BE3C655D57D}"/>
              </a:ext>
            </a:extLst>
          </p:cNvPr>
          <p:cNvSpPr>
            <a:spLocks noGrp="1"/>
          </p:cNvSpPr>
          <p:nvPr>
            <p:ph type="title"/>
          </p:nvPr>
        </p:nvSpPr>
        <p:spPr/>
        <p:txBody>
          <a:bodyPr/>
          <a:lstStyle/>
          <a:p>
            <a:r>
              <a:rPr lang="en-US" dirty="0"/>
              <a:t>Meet the bosses</a:t>
            </a:r>
          </a:p>
        </p:txBody>
      </p:sp>
      <p:sp>
        <p:nvSpPr>
          <p:cNvPr id="3" name="Content Placeholder 2">
            <a:extLst>
              <a:ext uri="{FF2B5EF4-FFF2-40B4-BE49-F238E27FC236}">
                <a16:creationId xmlns:a16="http://schemas.microsoft.com/office/drawing/2014/main" id="{2C58A1ED-C659-F4EE-687A-3FE75BD5A03C}"/>
              </a:ext>
            </a:extLst>
          </p:cNvPr>
          <p:cNvSpPr>
            <a:spLocks noGrp="1"/>
          </p:cNvSpPr>
          <p:nvPr>
            <p:ph idx="1"/>
          </p:nvPr>
        </p:nvSpPr>
        <p:spPr/>
        <p:txBody>
          <a:bodyPr/>
          <a:lstStyle/>
          <a:p>
            <a:pPr marL="0" indent="0">
              <a:buNone/>
            </a:pPr>
            <a:r>
              <a:rPr lang="en-US" dirty="0" err="1"/>
              <a:t>Adbaldar</a:t>
            </a:r>
            <a:r>
              <a:rPr lang="en-US" dirty="0"/>
              <a:t>							</a:t>
            </a:r>
            <a:r>
              <a:rPr lang="en-US" dirty="0" err="1"/>
              <a:t>Elminster</a:t>
            </a: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Atlantes							</a:t>
            </a:r>
            <a:r>
              <a:rPr lang="en-US" dirty="0" err="1"/>
              <a:t>Radagast</a:t>
            </a:r>
            <a:endParaRPr lang="en-US" dirty="0"/>
          </a:p>
        </p:txBody>
      </p:sp>
      <p:pic>
        <p:nvPicPr>
          <p:cNvPr id="5" name="Picture 4" descr="Logo, icon&#10;&#10;Description automatically generated">
            <a:extLst>
              <a:ext uri="{FF2B5EF4-FFF2-40B4-BE49-F238E27FC236}">
                <a16:creationId xmlns:a16="http://schemas.microsoft.com/office/drawing/2014/main" id="{DEA4E568-7DB6-0A68-6F42-640CA4C80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044" y="2438399"/>
            <a:ext cx="1507332" cy="1507332"/>
          </a:xfrm>
          <a:prstGeom prst="rect">
            <a:avLst/>
          </a:prstGeom>
        </p:spPr>
      </p:pic>
      <p:pic>
        <p:nvPicPr>
          <p:cNvPr id="7" name="Picture 6" descr="A picture containing vector graphics&#10;&#10;Description automatically generated">
            <a:extLst>
              <a:ext uri="{FF2B5EF4-FFF2-40B4-BE49-F238E27FC236}">
                <a16:creationId xmlns:a16="http://schemas.microsoft.com/office/drawing/2014/main" id="{A07BC47B-9D8D-C0A9-6EFF-1A8FD3D6B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489" y="4642248"/>
            <a:ext cx="1766887" cy="1766887"/>
          </a:xfrm>
          <a:prstGeom prst="rect">
            <a:avLst/>
          </a:prstGeom>
        </p:spPr>
      </p:pic>
      <p:pic>
        <p:nvPicPr>
          <p:cNvPr id="9" name="Picture 8" descr="Logo&#10;&#10;Description automatically generated">
            <a:extLst>
              <a:ext uri="{FF2B5EF4-FFF2-40B4-BE49-F238E27FC236}">
                <a16:creationId xmlns:a16="http://schemas.microsoft.com/office/drawing/2014/main" id="{F67D9FCF-934D-9E3D-3FC5-6AFEB8845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331" y="2350294"/>
            <a:ext cx="1595437" cy="1595437"/>
          </a:xfrm>
          <a:prstGeom prst="rect">
            <a:avLst/>
          </a:prstGeom>
        </p:spPr>
      </p:pic>
      <p:pic>
        <p:nvPicPr>
          <p:cNvPr id="11" name="Picture 10" descr="A picture containing lamp&#10;&#10;Description automatically generated">
            <a:extLst>
              <a:ext uri="{FF2B5EF4-FFF2-40B4-BE49-F238E27FC236}">
                <a16:creationId xmlns:a16="http://schemas.microsoft.com/office/drawing/2014/main" id="{E38DD5C8-CBB8-01A5-1D43-8D82D7CEE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9346" y="4341813"/>
            <a:ext cx="2359819" cy="2359819"/>
          </a:xfrm>
          <a:prstGeom prst="rect">
            <a:avLst/>
          </a:prstGeom>
        </p:spPr>
      </p:pic>
    </p:spTree>
    <p:extLst>
      <p:ext uri="{BB962C8B-B14F-4D97-AF65-F5344CB8AC3E}">
        <p14:creationId xmlns:p14="http://schemas.microsoft.com/office/powerpoint/2010/main" val="223470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5546-D683-E512-41CC-620F6E2C404E}"/>
              </a:ext>
            </a:extLst>
          </p:cNvPr>
          <p:cNvSpPr>
            <a:spLocks noGrp="1"/>
          </p:cNvSpPr>
          <p:nvPr>
            <p:ph type="title"/>
          </p:nvPr>
        </p:nvSpPr>
        <p:spPr/>
        <p:txBody>
          <a:bodyPr/>
          <a:lstStyle/>
          <a:p>
            <a:r>
              <a:rPr lang="en-US" dirty="0"/>
              <a:t>Ending the game</a:t>
            </a:r>
          </a:p>
        </p:txBody>
      </p:sp>
      <p:sp>
        <p:nvSpPr>
          <p:cNvPr id="3" name="Content Placeholder 2">
            <a:extLst>
              <a:ext uri="{FF2B5EF4-FFF2-40B4-BE49-F238E27FC236}">
                <a16:creationId xmlns:a16="http://schemas.microsoft.com/office/drawing/2014/main" id="{31A2F87B-22A4-A3F6-00C3-F9F27EE84923}"/>
              </a:ext>
            </a:extLst>
          </p:cNvPr>
          <p:cNvSpPr>
            <a:spLocks noGrp="1"/>
          </p:cNvSpPr>
          <p:nvPr>
            <p:ph idx="1"/>
          </p:nvPr>
        </p:nvSpPr>
        <p:spPr/>
        <p:txBody>
          <a:bodyPr/>
          <a:lstStyle/>
          <a:p>
            <a:pPr marL="0" indent="0">
              <a:buNone/>
            </a:pPr>
            <a:r>
              <a:rPr lang="en-US" dirty="0"/>
              <a:t>The game ends after you or the enemy gets to 0 HP.</a:t>
            </a:r>
          </a:p>
          <a:p>
            <a:pPr marL="0" indent="0">
              <a:buNone/>
            </a:pPr>
            <a:r>
              <a:rPr lang="en-US" dirty="0"/>
              <a:t>After that, the Winner will have in it’s Action </a:t>
            </a:r>
            <a:r>
              <a:rPr lang="en-US" dirty="0" err="1"/>
              <a:t>TextBox</a:t>
            </a:r>
            <a:r>
              <a:rPr lang="en-US" dirty="0"/>
              <a:t> WIN and the Loser will have LOSE and buttons will be deactivated until another game will start.</a:t>
            </a:r>
          </a:p>
          <a:p>
            <a:pPr marL="0" indent="0">
              <a:buNone/>
            </a:pPr>
            <a:r>
              <a:rPr lang="en-US" dirty="0"/>
              <a:t>You can start another game by pressing the menu button and choose the same or another map/character and press the start button.</a:t>
            </a:r>
          </a:p>
        </p:txBody>
      </p:sp>
    </p:spTree>
    <p:extLst>
      <p:ext uri="{BB962C8B-B14F-4D97-AF65-F5344CB8AC3E}">
        <p14:creationId xmlns:p14="http://schemas.microsoft.com/office/powerpoint/2010/main" val="1831281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B805-2A8D-0436-BAA8-4525C454EEB9}"/>
              </a:ext>
            </a:extLst>
          </p:cNvPr>
          <p:cNvSpPr>
            <a:spLocks noGrp="1"/>
          </p:cNvSpPr>
          <p:nvPr>
            <p:ph type="title"/>
          </p:nvPr>
        </p:nvSpPr>
        <p:spPr>
          <a:xfrm>
            <a:off x="4572990" y="2766218"/>
            <a:ext cx="10515600" cy="1325563"/>
          </a:xfrm>
        </p:spPr>
        <p:txBody>
          <a:bodyPr/>
          <a:lstStyle/>
          <a:p>
            <a:r>
              <a:rPr lang="en-US" dirty="0"/>
              <a:t>Thank you</a:t>
            </a:r>
          </a:p>
        </p:txBody>
      </p:sp>
    </p:spTree>
    <p:extLst>
      <p:ext uri="{BB962C8B-B14F-4D97-AF65-F5344CB8AC3E}">
        <p14:creationId xmlns:p14="http://schemas.microsoft.com/office/powerpoint/2010/main" val="79538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34A-2487-1B35-04BC-F770B0E472C0}"/>
              </a:ext>
            </a:extLst>
          </p:cNvPr>
          <p:cNvSpPr>
            <a:spLocks noGrp="1"/>
          </p:cNvSpPr>
          <p:nvPr>
            <p:ph type="title"/>
          </p:nvPr>
        </p:nvSpPr>
        <p:spPr/>
        <p:txBody>
          <a:bodyPr/>
          <a:lstStyle/>
          <a:p>
            <a:r>
              <a:rPr lang="en-US" dirty="0"/>
              <a:t>Start Screen</a:t>
            </a:r>
          </a:p>
        </p:txBody>
      </p:sp>
      <p:pic>
        <p:nvPicPr>
          <p:cNvPr id="5" name="Content Placeholder 4">
            <a:extLst>
              <a:ext uri="{FF2B5EF4-FFF2-40B4-BE49-F238E27FC236}">
                <a16:creationId xmlns:a16="http://schemas.microsoft.com/office/drawing/2014/main" id="{515695AC-C2B0-FCFD-F7C5-08A0A2F40152}"/>
              </a:ext>
            </a:extLst>
          </p:cNvPr>
          <p:cNvPicPr>
            <a:picLocks noGrp="1" noChangeAspect="1"/>
          </p:cNvPicPr>
          <p:nvPr>
            <p:ph idx="1"/>
          </p:nvPr>
        </p:nvPicPr>
        <p:blipFill>
          <a:blip r:embed="rId2"/>
          <a:stretch>
            <a:fillRect/>
          </a:stretch>
        </p:blipFill>
        <p:spPr>
          <a:xfrm>
            <a:off x="6096000" y="632318"/>
            <a:ext cx="5656000" cy="3185597"/>
          </a:xfrm>
        </p:spPr>
      </p:pic>
      <p:sp>
        <p:nvSpPr>
          <p:cNvPr id="6" name="TextBox 5">
            <a:extLst>
              <a:ext uri="{FF2B5EF4-FFF2-40B4-BE49-F238E27FC236}">
                <a16:creationId xmlns:a16="http://schemas.microsoft.com/office/drawing/2014/main" id="{3E7D2B66-11B6-9EEF-EE59-648F8F729530}"/>
              </a:ext>
            </a:extLst>
          </p:cNvPr>
          <p:cNvSpPr txBox="1"/>
          <p:nvPr/>
        </p:nvSpPr>
        <p:spPr>
          <a:xfrm>
            <a:off x="964406" y="1478756"/>
            <a:ext cx="4750594" cy="3139321"/>
          </a:xfrm>
          <a:prstGeom prst="rect">
            <a:avLst/>
          </a:prstGeom>
          <a:noFill/>
        </p:spPr>
        <p:txBody>
          <a:bodyPr wrap="square" rtlCol="0">
            <a:spAutoFit/>
          </a:bodyPr>
          <a:lstStyle/>
          <a:p>
            <a:r>
              <a:rPr lang="en-US" dirty="0"/>
              <a:t>First time when you open the game, you will enter in the start screen that is the main screen of the game.</a:t>
            </a:r>
          </a:p>
          <a:p>
            <a:r>
              <a:rPr lang="en-US" dirty="0"/>
              <a:t>The background music will start after the immediate run of the game.</a:t>
            </a:r>
          </a:p>
          <a:p>
            <a:r>
              <a:rPr lang="en-US" dirty="0"/>
              <a:t>In this menu you can either press Start to enter the Map &amp; Hero selection or Exit the game.</a:t>
            </a:r>
          </a:p>
          <a:p>
            <a:r>
              <a:rPr lang="en-US" dirty="0"/>
              <a:t>When you hover over any button in the game, in the Main, Selection and Game windows, it will light up, making you aware of which button your mouse arrow is over.</a:t>
            </a:r>
          </a:p>
        </p:txBody>
      </p:sp>
      <p:pic>
        <p:nvPicPr>
          <p:cNvPr id="10" name="Picture 9">
            <a:extLst>
              <a:ext uri="{FF2B5EF4-FFF2-40B4-BE49-F238E27FC236}">
                <a16:creationId xmlns:a16="http://schemas.microsoft.com/office/drawing/2014/main" id="{03FA8364-784C-B58D-F1A6-F26063814E16}"/>
              </a:ext>
            </a:extLst>
          </p:cNvPr>
          <p:cNvPicPr>
            <a:picLocks noChangeAspect="1"/>
          </p:cNvPicPr>
          <p:nvPr/>
        </p:nvPicPr>
        <p:blipFill>
          <a:blip r:embed="rId3"/>
          <a:stretch>
            <a:fillRect/>
          </a:stretch>
        </p:blipFill>
        <p:spPr>
          <a:xfrm>
            <a:off x="3469192" y="4432214"/>
            <a:ext cx="2940146" cy="1655962"/>
          </a:xfrm>
          <a:prstGeom prst="rect">
            <a:avLst/>
          </a:prstGeom>
        </p:spPr>
      </p:pic>
      <p:pic>
        <p:nvPicPr>
          <p:cNvPr id="12" name="Picture 11">
            <a:extLst>
              <a:ext uri="{FF2B5EF4-FFF2-40B4-BE49-F238E27FC236}">
                <a16:creationId xmlns:a16="http://schemas.microsoft.com/office/drawing/2014/main" id="{E151DD27-DDC1-3DD6-2DEA-452B1AFDD799}"/>
              </a:ext>
            </a:extLst>
          </p:cNvPr>
          <p:cNvPicPr>
            <a:picLocks noChangeAspect="1"/>
          </p:cNvPicPr>
          <p:nvPr/>
        </p:nvPicPr>
        <p:blipFill>
          <a:blip r:embed="rId4"/>
          <a:stretch>
            <a:fillRect/>
          </a:stretch>
        </p:blipFill>
        <p:spPr>
          <a:xfrm>
            <a:off x="8031338" y="4892060"/>
            <a:ext cx="2997296" cy="1688150"/>
          </a:xfrm>
          <a:prstGeom prst="rect">
            <a:avLst/>
          </a:prstGeom>
        </p:spPr>
      </p:pic>
    </p:spTree>
    <p:extLst>
      <p:ext uri="{BB962C8B-B14F-4D97-AF65-F5344CB8AC3E}">
        <p14:creationId xmlns:p14="http://schemas.microsoft.com/office/powerpoint/2010/main" val="146322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DB49-1380-AB69-D514-126C07258CAC}"/>
              </a:ext>
            </a:extLst>
          </p:cNvPr>
          <p:cNvSpPr>
            <a:spLocks noGrp="1"/>
          </p:cNvSpPr>
          <p:nvPr>
            <p:ph type="title"/>
          </p:nvPr>
        </p:nvSpPr>
        <p:spPr/>
        <p:txBody>
          <a:bodyPr/>
          <a:lstStyle/>
          <a:p>
            <a:r>
              <a:rPr lang="en-US" dirty="0"/>
              <a:t>Map &amp; Character Selection</a:t>
            </a:r>
          </a:p>
        </p:txBody>
      </p:sp>
      <p:sp>
        <p:nvSpPr>
          <p:cNvPr id="3" name="Content Placeholder 2">
            <a:extLst>
              <a:ext uri="{FF2B5EF4-FFF2-40B4-BE49-F238E27FC236}">
                <a16:creationId xmlns:a16="http://schemas.microsoft.com/office/drawing/2014/main" id="{338DAF41-AF9C-3B3F-7C80-66C8CC69F6DA}"/>
              </a:ext>
            </a:extLst>
          </p:cNvPr>
          <p:cNvSpPr>
            <a:spLocks noGrp="1"/>
          </p:cNvSpPr>
          <p:nvPr>
            <p:ph idx="1"/>
          </p:nvPr>
        </p:nvSpPr>
        <p:spPr>
          <a:xfrm>
            <a:off x="838200" y="1825625"/>
            <a:ext cx="4726781" cy="4351338"/>
          </a:xfrm>
        </p:spPr>
        <p:txBody>
          <a:bodyPr/>
          <a:lstStyle/>
          <a:p>
            <a:pPr marL="0" indent="0">
              <a:buNone/>
            </a:pPr>
            <a:r>
              <a:rPr lang="en-US" dirty="0"/>
              <a:t>In this menu you will have 10 buttons, 4 for the maps and 4 for the characters.</a:t>
            </a:r>
          </a:p>
          <a:p>
            <a:pPr marL="0" indent="0">
              <a:buNone/>
            </a:pPr>
            <a:r>
              <a:rPr lang="en-US" dirty="0"/>
              <a:t>After choosing a map/character the button will become red making you aware of your selections and will stay in a solid state.</a:t>
            </a:r>
          </a:p>
        </p:txBody>
      </p:sp>
      <p:pic>
        <p:nvPicPr>
          <p:cNvPr id="5" name="Picture 4">
            <a:extLst>
              <a:ext uri="{FF2B5EF4-FFF2-40B4-BE49-F238E27FC236}">
                <a16:creationId xmlns:a16="http://schemas.microsoft.com/office/drawing/2014/main" id="{BD90B085-66F9-D7CA-68B3-475804A0D436}"/>
              </a:ext>
            </a:extLst>
          </p:cNvPr>
          <p:cNvPicPr>
            <a:picLocks noChangeAspect="1"/>
          </p:cNvPicPr>
          <p:nvPr/>
        </p:nvPicPr>
        <p:blipFill>
          <a:blip r:embed="rId2"/>
          <a:stretch>
            <a:fillRect/>
          </a:stretch>
        </p:blipFill>
        <p:spPr>
          <a:xfrm>
            <a:off x="8160340" y="365125"/>
            <a:ext cx="3845226" cy="2165725"/>
          </a:xfrm>
          <a:prstGeom prst="rect">
            <a:avLst/>
          </a:prstGeom>
        </p:spPr>
      </p:pic>
      <p:pic>
        <p:nvPicPr>
          <p:cNvPr id="7" name="Picture 6">
            <a:extLst>
              <a:ext uri="{FF2B5EF4-FFF2-40B4-BE49-F238E27FC236}">
                <a16:creationId xmlns:a16="http://schemas.microsoft.com/office/drawing/2014/main" id="{7EA77E53-72DC-258A-B3CC-CA0E005FDB3A}"/>
              </a:ext>
            </a:extLst>
          </p:cNvPr>
          <p:cNvPicPr>
            <a:picLocks noChangeAspect="1"/>
          </p:cNvPicPr>
          <p:nvPr/>
        </p:nvPicPr>
        <p:blipFill>
          <a:blip r:embed="rId3"/>
          <a:stretch>
            <a:fillRect/>
          </a:stretch>
        </p:blipFill>
        <p:spPr>
          <a:xfrm>
            <a:off x="6242940" y="2996031"/>
            <a:ext cx="5647716" cy="3180932"/>
          </a:xfrm>
          <a:prstGeom prst="rect">
            <a:avLst/>
          </a:prstGeom>
        </p:spPr>
      </p:pic>
    </p:spTree>
    <p:extLst>
      <p:ext uri="{BB962C8B-B14F-4D97-AF65-F5344CB8AC3E}">
        <p14:creationId xmlns:p14="http://schemas.microsoft.com/office/powerpoint/2010/main" val="3948533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03F0-22BE-79E9-19D2-25CEF2AD5F62}"/>
              </a:ext>
            </a:extLst>
          </p:cNvPr>
          <p:cNvSpPr>
            <a:spLocks noGrp="1"/>
          </p:cNvSpPr>
          <p:nvPr>
            <p:ph type="title"/>
          </p:nvPr>
        </p:nvSpPr>
        <p:spPr/>
        <p:txBody>
          <a:bodyPr/>
          <a:lstStyle/>
          <a:p>
            <a:r>
              <a:rPr lang="en-US" dirty="0"/>
              <a:t>Map &amp; Character Selection</a:t>
            </a:r>
          </a:p>
        </p:txBody>
      </p:sp>
      <p:sp>
        <p:nvSpPr>
          <p:cNvPr id="3" name="Content Placeholder 2">
            <a:extLst>
              <a:ext uri="{FF2B5EF4-FFF2-40B4-BE49-F238E27FC236}">
                <a16:creationId xmlns:a16="http://schemas.microsoft.com/office/drawing/2014/main" id="{533F1D0D-ECB7-AAF6-7518-71EDAEEFAD6A}"/>
              </a:ext>
            </a:extLst>
          </p:cNvPr>
          <p:cNvSpPr>
            <a:spLocks noGrp="1"/>
          </p:cNvSpPr>
          <p:nvPr>
            <p:ph idx="1"/>
          </p:nvPr>
        </p:nvSpPr>
        <p:spPr>
          <a:xfrm>
            <a:off x="838200" y="1825625"/>
            <a:ext cx="10752117" cy="4351338"/>
          </a:xfrm>
        </p:spPr>
        <p:txBody>
          <a:bodyPr>
            <a:normAutofit/>
          </a:bodyPr>
          <a:lstStyle/>
          <a:p>
            <a:pPr marL="0" indent="0">
              <a:buNone/>
            </a:pPr>
            <a:r>
              <a:rPr lang="en-US" dirty="0"/>
              <a:t>You will not be able to press start until there has been a map selected and a character selected to start the game.</a:t>
            </a:r>
          </a:p>
          <a:p>
            <a:pPr marL="0" indent="0">
              <a:buNone/>
            </a:pPr>
            <a:r>
              <a:rPr lang="en-US" dirty="0"/>
              <a:t>After choosing your characters and you press Start, the game music will stop.</a:t>
            </a:r>
          </a:p>
          <a:p>
            <a:pPr marL="0" indent="0">
              <a:buNone/>
            </a:pPr>
            <a:r>
              <a:rPr lang="en-US" dirty="0"/>
              <a:t>You can change your selections if you have changed your mind and want to play with a different character or a different map.</a:t>
            </a:r>
          </a:p>
        </p:txBody>
      </p:sp>
    </p:spTree>
    <p:extLst>
      <p:ext uri="{BB962C8B-B14F-4D97-AF65-F5344CB8AC3E}">
        <p14:creationId xmlns:p14="http://schemas.microsoft.com/office/powerpoint/2010/main" val="117016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62D8-E188-F92C-2B09-310BAF15CD4A}"/>
              </a:ext>
            </a:extLst>
          </p:cNvPr>
          <p:cNvSpPr>
            <a:spLocks noGrp="1"/>
          </p:cNvSpPr>
          <p:nvPr>
            <p:ph type="title"/>
          </p:nvPr>
        </p:nvSpPr>
        <p:spPr/>
        <p:txBody>
          <a:bodyPr/>
          <a:lstStyle/>
          <a:p>
            <a:r>
              <a:rPr lang="en-US" dirty="0"/>
              <a:t>Game Screen</a:t>
            </a:r>
          </a:p>
        </p:txBody>
      </p:sp>
      <p:sp>
        <p:nvSpPr>
          <p:cNvPr id="3" name="Content Placeholder 2">
            <a:extLst>
              <a:ext uri="{FF2B5EF4-FFF2-40B4-BE49-F238E27FC236}">
                <a16:creationId xmlns:a16="http://schemas.microsoft.com/office/drawing/2014/main" id="{7B801B5F-EB17-6CBD-AFA8-8461DBE99104}"/>
              </a:ext>
            </a:extLst>
          </p:cNvPr>
          <p:cNvSpPr>
            <a:spLocks noGrp="1"/>
          </p:cNvSpPr>
          <p:nvPr>
            <p:ph idx="1"/>
          </p:nvPr>
        </p:nvSpPr>
        <p:spPr>
          <a:xfrm>
            <a:off x="838200" y="1825625"/>
            <a:ext cx="11053064" cy="4351338"/>
          </a:xfrm>
        </p:spPr>
        <p:txBody>
          <a:bodyPr/>
          <a:lstStyle/>
          <a:p>
            <a:pPr marL="0" indent="0">
              <a:buNone/>
            </a:pPr>
            <a:r>
              <a:rPr lang="en-US" dirty="0"/>
              <a:t>After pressing start in the</a:t>
            </a:r>
          </a:p>
          <a:p>
            <a:pPr marL="0" indent="0">
              <a:buNone/>
            </a:pPr>
            <a:r>
              <a:rPr lang="en-US" dirty="0"/>
              <a:t>selection menu you will</a:t>
            </a:r>
          </a:p>
          <a:p>
            <a:pPr marL="0" indent="0">
              <a:buNone/>
            </a:pPr>
            <a:r>
              <a:rPr lang="en-US" dirty="0"/>
              <a:t>hear a “sword hit” sound</a:t>
            </a:r>
          </a:p>
          <a:p>
            <a:pPr marL="0" indent="0">
              <a:buNone/>
            </a:pPr>
            <a:r>
              <a:rPr lang="en-US" dirty="0"/>
              <a:t>then the game window will appear. After the game has started, your character will be on the right and the enemy on the left, each one with their own hp above and action text underneath.</a:t>
            </a:r>
          </a:p>
          <a:p>
            <a:pPr marL="0" indent="0">
              <a:buNone/>
            </a:pPr>
            <a:endParaRPr lang="en-US" dirty="0"/>
          </a:p>
        </p:txBody>
      </p:sp>
      <p:pic>
        <p:nvPicPr>
          <p:cNvPr id="5" name="Picture 4">
            <a:extLst>
              <a:ext uri="{FF2B5EF4-FFF2-40B4-BE49-F238E27FC236}">
                <a16:creationId xmlns:a16="http://schemas.microsoft.com/office/drawing/2014/main" id="{4728F4DA-68C9-9D73-37FE-4026A6AFE7C7}"/>
              </a:ext>
            </a:extLst>
          </p:cNvPr>
          <p:cNvPicPr>
            <a:picLocks noChangeAspect="1"/>
          </p:cNvPicPr>
          <p:nvPr/>
        </p:nvPicPr>
        <p:blipFill>
          <a:blip r:embed="rId2"/>
          <a:stretch>
            <a:fillRect/>
          </a:stretch>
        </p:blipFill>
        <p:spPr>
          <a:xfrm>
            <a:off x="5581403" y="365125"/>
            <a:ext cx="5216311" cy="2937954"/>
          </a:xfrm>
          <a:prstGeom prst="rect">
            <a:avLst/>
          </a:prstGeom>
        </p:spPr>
      </p:pic>
    </p:spTree>
    <p:extLst>
      <p:ext uri="{BB962C8B-B14F-4D97-AF65-F5344CB8AC3E}">
        <p14:creationId xmlns:p14="http://schemas.microsoft.com/office/powerpoint/2010/main" val="2968680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8454-B059-C337-E172-AB6B80B51101}"/>
              </a:ext>
            </a:extLst>
          </p:cNvPr>
          <p:cNvSpPr>
            <a:spLocks noGrp="1"/>
          </p:cNvSpPr>
          <p:nvPr>
            <p:ph type="title"/>
          </p:nvPr>
        </p:nvSpPr>
        <p:spPr/>
        <p:txBody>
          <a:bodyPr/>
          <a:lstStyle/>
          <a:p>
            <a:r>
              <a:rPr lang="en-US" dirty="0"/>
              <a:t>Actions</a:t>
            </a:r>
          </a:p>
        </p:txBody>
      </p:sp>
      <p:sp>
        <p:nvSpPr>
          <p:cNvPr id="3" name="Content Placeholder 2">
            <a:extLst>
              <a:ext uri="{FF2B5EF4-FFF2-40B4-BE49-F238E27FC236}">
                <a16:creationId xmlns:a16="http://schemas.microsoft.com/office/drawing/2014/main" id="{F0094ED1-4219-BD2F-7F33-4FED43C1A5F9}"/>
              </a:ext>
            </a:extLst>
          </p:cNvPr>
          <p:cNvSpPr>
            <a:spLocks noGrp="1"/>
          </p:cNvSpPr>
          <p:nvPr>
            <p:ph idx="1"/>
          </p:nvPr>
        </p:nvSpPr>
        <p:spPr>
          <a:xfrm>
            <a:off x="838200" y="1825625"/>
            <a:ext cx="4143499" cy="4351338"/>
          </a:xfrm>
        </p:spPr>
        <p:txBody>
          <a:bodyPr/>
          <a:lstStyle/>
          <a:p>
            <a:pPr marL="0" indent="0">
              <a:buNone/>
            </a:pPr>
            <a:r>
              <a:rPr lang="en-US" dirty="0"/>
              <a:t>Each action button has its own sound and it’s own Action Text and Action Picture.</a:t>
            </a:r>
          </a:p>
          <a:p>
            <a:pPr marL="0" indent="0">
              <a:buNone/>
            </a:pPr>
            <a:r>
              <a:rPr lang="en-US" dirty="0"/>
              <a:t>After any of the action buttons is pressed, each one has it’s own unique sound, text and picture.</a:t>
            </a:r>
          </a:p>
        </p:txBody>
      </p:sp>
      <p:pic>
        <p:nvPicPr>
          <p:cNvPr id="5" name="Picture 4">
            <a:extLst>
              <a:ext uri="{FF2B5EF4-FFF2-40B4-BE49-F238E27FC236}">
                <a16:creationId xmlns:a16="http://schemas.microsoft.com/office/drawing/2014/main" id="{CDF7665D-8A4E-700F-5962-487CC7658010}"/>
              </a:ext>
            </a:extLst>
          </p:cNvPr>
          <p:cNvPicPr>
            <a:picLocks noChangeAspect="1"/>
          </p:cNvPicPr>
          <p:nvPr/>
        </p:nvPicPr>
        <p:blipFill>
          <a:blip r:embed="rId2"/>
          <a:stretch>
            <a:fillRect/>
          </a:stretch>
        </p:blipFill>
        <p:spPr>
          <a:xfrm>
            <a:off x="5071524" y="228997"/>
            <a:ext cx="5669598" cy="3193256"/>
          </a:xfrm>
          <a:prstGeom prst="rect">
            <a:avLst/>
          </a:prstGeom>
        </p:spPr>
      </p:pic>
      <p:pic>
        <p:nvPicPr>
          <p:cNvPr id="7" name="Picture 6">
            <a:extLst>
              <a:ext uri="{FF2B5EF4-FFF2-40B4-BE49-F238E27FC236}">
                <a16:creationId xmlns:a16="http://schemas.microsoft.com/office/drawing/2014/main" id="{CB80CA8C-6DE7-DF89-521E-12250D386B36}"/>
              </a:ext>
            </a:extLst>
          </p:cNvPr>
          <p:cNvPicPr>
            <a:picLocks noChangeAspect="1"/>
          </p:cNvPicPr>
          <p:nvPr/>
        </p:nvPicPr>
        <p:blipFill>
          <a:blip r:embed="rId3"/>
          <a:stretch>
            <a:fillRect/>
          </a:stretch>
        </p:blipFill>
        <p:spPr>
          <a:xfrm>
            <a:off x="7050881" y="3823940"/>
            <a:ext cx="4718940" cy="2657822"/>
          </a:xfrm>
          <a:prstGeom prst="rect">
            <a:avLst/>
          </a:prstGeom>
        </p:spPr>
      </p:pic>
    </p:spTree>
    <p:extLst>
      <p:ext uri="{BB962C8B-B14F-4D97-AF65-F5344CB8AC3E}">
        <p14:creationId xmlns:p14="http://schemas.microsoft.com/office/powerpoint/2010/main" val="1385554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FA92-7421-9306-1FED-8CCCCE67CE0E}"/>
              </a:ext>
            </a:extLst>
          </p:cNvPr>
          <p:cNvSpPr>
            <a:spLocks noGrp="1"/>
          </p:cNvSpPr>
          <p:nvPr>
            <p:ph type="title"/>
          </p:nvPr>
        </p:nvSpPr>
        <p:spPr/>
        <p:txBody>
          <a:bodyPr/>
          <a:lstStyle/>
          <a:p>
            <a:r>
              <a:rPr lang="en-US" dirty="0"/>
              <a:t>Enemy Actions</a:t>
            </a:r>
          </a:p>
        </p:txBody>
      </p:sp>
      <p:sp>
        <p:nvSpPr>
          <p:cNvPr id="3" name="Content Placeholder 2">
            <a:extLst>
              <a:ext uri="{FF2B5EF4-FFF2-40B4-BE49-F238E27FC236}">
                <a16:creationId xmlns:a16="http://schemas.microsoft.com/office/drawing/2014/main" id="{EB0D28C6-F4F9-9639-5B3A-19B7921EAD76}"/>
              </a:ext>
            </a:extLst>
          </p:cNvPr>
          <p:cNvSpPr>
            <a:spLocks noGrp="1"/>
          </p:cNvSpPr>
          <p:nvPr>
            <p:ph idx="1"/>
          </p:nvPr>
        </p:nvSpPr>
        <p:spPr>
          <a:xfrm>
            <a:off x="838200" y="1825625"/>
            <a:ext cx="4553197" cy="4351338"/>
          </a:xfrm>
        </p:spPr>
        <p:txBody>
          <a:bodyPr>
            <a:normAutofit lnSpcReduction="10000"/>
          </a:bodyPr>
          <a:lstStyle/>
          <a:p>
            <a:pPr marL="0" indent="0">
              <a:buNone/>
            </a:pPr>
            <a:r>
              <a:rPr lang="en-US" dirty="0"/>
              <a:t>The enemy does not have abilities. It only has Attack and Defense, which he activates randomly, except when it’s shield it’s already on, it will only attack.</a:t>
            </a:r>
          </a:p>
          <a:p>
            <a:pPr marL="0" indent="0">
              <a:buNone/>
            </a:pPr>
            <a:r>
              <a:rPr lang="en-US" dirty="0"/>
              <a:t>The enemy action buttons are like the User’s but they are more of a reddish </a:t>
            </a:r>
            <a:r>
              <a:rPr lang="en-US" dirty="0" err="1"/>
              <a:t>colour</a:t>
            </a:r>
            <a:r>
              <a:rPr lang="en-US" dirty="0"/>
              <a:t>.</a:t>
            </a:r>
          </a:p>
        </p:txBody>
      </p:sp>
      <p:pic>
        <p:nvPicPr>
          <p:cNvPr id="5" name="Picture 4">
            <a:extLst>
              <a:ext uri="{FF2B5EF4-FFF2-40B4-BE49-F238E27FC236}">
                <a16:creationId xmlns:a16="http://schemas.microsoft.com/office/drawing/2014/main" id="{97E93529-8604-9677-121E-4D94AA09599D}"/>
              </a:ext>
            </a:extLst>
          </p:cNvPr>
          <p:cNvPicPr>
            <a:picLocks noChangeAspect="1"/>
          </p:cNvPicPr>
          <p:nvPr/>
        </p:nvPicPr>
        <p:blipFill>
          <a:blip r:embed="rId2"/>
          <a:stretch>
            <a:fillRect/>
          </a:stretch>
        </p:blipFill>
        <p:spPr>
          <a:xfrm>
            <a:off x="5648408" y="964408"/>
            <a:ext cx="4033404" cy="2271712"/>
          </a:xfrm>
          <a:prstGeom prst="rect">
            <a:avLst/>
          </a:prstGeom>
        </p:spPr>
      </p:pic>
      <p:pic>
        <p:nvPicPr>
          <p:cNvPr id="7" name="Picture 6">
            <a:extLst>
              <a:ext uri="{FF2B5EF4-FFF2-40B4-BE49-F238E27FC236}">
                <a16:creationId xmlns:a16="http://schemas.microsoft.com/office/drawing/2014/main" id="{C90D0DB7-4669-1199-1306-EAA732B95386}"/>
              </a:ext>
            </a:extLst>
          </p:cNvPr>
          <p:cNvPicPr>
            <a:picLocks noChangeAspect="1"/>
          </p:cNvPicPr>
          <p:nvPr/>
        </p:nvPicPr>
        <p:blipFill>
          <a:blip r:embed="rId3"/>
          <a:stretch>
            <a:fillRect/>
          </a:stretch>
        </p:blipFill>
        <p:spPr>
          <a:xfrm>
            <a:off x="7358061" y="3718918"/>
            <a:ext cx="4647503" cy="2617587"/>
          </a:xfrm>
          <a:prstGeom prst="rect">
            <a:avLst/>
          </a:prstGeom>
        </p:spPr>
      </p:pic>
    </p:spTree>
    <p:extLst>
      <p:ext uri="{BB962C8B-B14F-4D97-AF65-F5344CB8AC3E}">
        <p14:creationId xmlns:p14="http://schemas.microsoft.com/office/powerpoint/2010/main" val="982265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E45-8FC4-D2C6-B64B-A1F29DAAA873}"/>
              </a:ext>
            </a:extLst>
          </p:cNvPr>
          <p:cNvSpPr>
            <a:spLocks noGrp="1"/>
          </p:cNvSpPr>
          <p:nvPr>
            <p:ph type="title"/>
          </p:nvPr>
        </p:nvSpPr>
        <p:spPr/>
        <p:txBody>
          <a:bodyPr/>
          <a:lstStyle/>
          <a:p>
            <a:r>
              <a:rPr lang="en-US" dirty="0"/>
              <a:t>Meet the Heroes</a:t>
            </a:r>
          </a:p>
        </p:txBody>
      </p:sp>
      <p:sp>
        <p:nvSpPr>
          <p:cNvPr id="3" name="Content Placeholder 2">
            <a:extLst>
              <a:ext uri="{FF2B5EF4-FFF2-40B4-BE49-F238E27FC236}">
                <a16:creationId xmlns:a16="http://schemas.microsoft.com/office/drawing/2014/main" id="{ED5F6EE5-7F29-CA71-77CC-DE4058A3F350}"/>
              </a:ext>
            </a:extLst>
          </p:cNvPr>
          <p:cNvSpPr>
            <a:spLocks noGrp="1"/>
          </p:cNvSpPr>
          <p:nvPr>
            <p:ph idx="1"/>
          </p:nvPr>
        </p:nvSpPr>
        <p:spPr/>
        <p:txBody>
          <a:bodyPr>
            <a:normAutofit fontScale="92500" lnSpcReduction="10000"/>
          </a:bodyPr>
          <a:lstStyle/>
          <a:p>
            <a:pPr marL="0" indent="0">
              <a:buNone/>
            </a:pPr>
            <a:r>
              <a:rPr lang="en-US" dirty="0"/>
              <a:t>Each hero has it’s own Special Ability.</a:t>
            </a:r>
          </a:p>
          <a:p>
            <a:pPr marL="0" indent="0">
              <a:buNone/>
            </a:pPr>
            <a:r>
              <a:rPr lang="en-US" dirty="0"/>
              <a:t>Aiden &amp; Ethan</a:t>
            </a:r>
          </a:p>
          <a:p>
            <a:pPr marL="0" indent="0">
              <a:buNone/>
            </a:pPr>
            <a:endParaRPr lang="en-US" dirty="0"/>
          </a:p>
          <a:p>
            <a:pPr marL="0" indent="0">
              <a:buNone/>
            </a:pPr>
            <a:endParaRPr lang="en-US" dirty="0"/>
          </a:p>
          <a:p>
            <a:pPr marL="0" indent="0">
              <a:buNone/>
            </a:pPr>
            <a:r>
              <a:rPr lang="en-US" sz="1800" dirty="0">
                <a:effectLst/>
                <a:latin typeface="Cascadia Code" panose="020B0609020000020004" pitchFamily="49" charset="0"/>
                <a:ea typeface="Calibri" panose="020F0502020204030204" pitchFamily="34" charset="0"/>
                <a:cs typeface="Times New Roman" panose="02020603050405020304" pitchFamily="18" charset="0"/>
              </a:rPr>
              <a:t>removes enemy’s defense and deals double damage, but you take half of the normal damage</a:t>
            </a:r>
            <a:endParaRPr lang="en-US" dirty="0"/>
          </a:p>
          <a:p>
            <a:pPr marL="0" indent="0">
              <a:buNone/>
            </a:pPr>
            <a:endParaRPr lang="en-US" dirty="0"/>
          </a:p>
          <a:p>
            <a:pPr marL="0" indent="0">
              <a:buNone/>
            </a:pPr>
            <a:r>
              <a:rPr lang="en-US" dirty="0" err="1"/>
              <a:t>Anwir</a:t>
            </a:r>
            <a:endParaRPr lang="en-US" dirty="0"/>
          </a:p>
          <a:p>
            <a:pPr marL="0" indent="0">
              <a:buNone/>
            </a:pPr>
            <a:endParaRPr lang="en-US" dirty="0"/>
          </a:p>
          <a:p>
            <a:pPr marL="0" indent="0">
              <a:buNone/>
            </a:pPr>
            <a:r>
              <a:rPr lang="en-US" sz="1800" dirty="0">
                <a:effectLst/>
                <a:latin typeface="Cascadia Code" panose="020B0609020000020004" pitchFamily="49" charset="0"/>
                <a:ea typeface="Calibri" panose="020F0502020204030204" pitchFamily="34" charset="0"/>
                <a:cs typeface="Times New Roman" panose="02020603050405020304" pitchFamily="18" charset="0"/>
              </a:rPr>
              <a:t>heals 10 HP, can </a:t>
            </a:r>
            <a:r>
              <a:rPr lang="en-US" sz="1800" dirty="0" err="1">
                <a:effectLst/>
                <a:latin typeface="Cascadia Code" panose="020B0609020000020004" pitchFamily="49" charset="0"/>
                <a:ea typeface="Calibri" panose="020F0502020204030204" pitchFamily="34" charset="0"/>
                <a:cs typeface="Times New Roman" panose="02020603050405020304" pitchFamily="18" charset="0"/>
              </a:rPr>
              <a:t>overheal</a:t>
            </a:r>
            <a:r>
              <a:rPr lang="en-US" sz="1800" dirty="0">
                <a:effectLst/>
                <a:latin typeface="Cascadia Code" panose="020B0609020000020004" pitchFamily="49" charset="0"/>
                <a:ea typeface="Calibri" panose="020F0502020204030204" pitchFamily="34" charset="0"/>
                <a:cs typeface="Times New Roman" panose="02020603050405020304" pitchFamily="18" charset="0"/>
              </a:rPr>
              <a:t> (get more than the max HP [100])</a:t>
            </a:r>
            <a:endParaRPr lang="en-US" dirty="0"/>
          </a:p>
        </p:txBody>
      </p:sp>
      <p:pic>
        <p:nvPicPr>
          <p:cNvPr id="5" name="Picture 4" descr="A picture containing toy, doll, vector graphics&#10;&#10;Description automatically generated">
            <a:extLst>
              <a:ext uri="{FF2B5EF4-FFF2-40B4-BE49-F238E27FC236}">
                <a16:creationId xmlns:a16="http://schemas.microsoft.com/office/drawing/2014/main" id="{4D3EC7B8-43ED-BB07-85DA-F66B45343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106" y="2190502"/>
            <a:ext cx="1828804" cy="1524003"/>
          </a:xfrm>
          <a:prstGeom prst="rect">
            <a:avLst/>
          </a:prstGeom>
        </p:spPr>
      </p:pic>
      <p:pic>
        <p:nvPicPr>
          <p:cNvPr id="7" name="Picture 6" descr="Logo&#10;&#10;Description automatically generated">
            <a:extLst>
              <a:ext uri="{FF2B5EF4-FFF2-40B4-BE49-F238E27FC236}">
                <a16:creationId xmlns:a16="http://schemas.microsoft.com/office/drawing/2014/main" id="{52448356-7972-2C3E-2F60-B7150FBFD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151" y="4161611"/>
            <a:ext cx="1209910" cy="1211974"/>
          </a:xfrm>
          <a:prstGeom prst="rect">
            <a:avLst/>
          </a:prstGeom>
        </p:spPr>
      </p:pic>
    </p:spTree>
    <p:extLst>
      <p:ext uri="{BB962C8B-B14F-4D97-AF65-F5344CB8AC3E}">
        <p14:creationId xmlns:p14="http://schemas.microsoft.com/office/powerpoint/2010/main" val="200994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94A413-3D3A-8420-96EA-631F98D52B6D}"/>
              </a:ext>
            </a:extLst>
          </p:cNvPr>
          <p:cNvSpPr>
            <a:spLocks noGrp="1"/>
          </p:cNvSpPr>
          <p:nvPr>
            <p:ph idx="1"/>
          </p:nvPr>
        </p:nvSpPr>
        <p:spPr>
          <a:xfrm>
            <a:off x="838200" y="338447"/>
            <a:ext cx="10515600" cy="5838516"/>
          </a:xfrm>
        </p:spPr>
        <p:txBody>
          <a:bodyPr/>
          <a:lstStyle/>
          <a:p>
            <a:pPr marL="0" indent="0">
              <a:buNone/>
            </a:pPr>
            <a:r>
              <a:rPr lang="en-US" sz="1800" dirty="0" err="1">
                <a:effectLst/>
                <a:latin typeface="Cascadia Code" panose="020B0609020000020004" pitchFamily="49" charset="0"/>
                <a:ea typeface="Calibri" panose="020F0502020204030204" pitchFamily="34" charset="0"/>
                <a:cs typeface="Times New Roman" panose="02020603050405020304" pitchFamily="18" charset="0"/>
              </a:rPr>
              <a:t>Peteplank</a:t>
            </a:r>
            <a:endParaRPr lang="en-US" sz="1800" dirty="0">
              <a:effectLst/>
              <a:latin typeface="Cascadia Code" panose="020B0609020000020004" pitchFamily="49" charset="0"/>
              <a:ea typeface="Calibri" panose="020F0502020204030204" pitchFamily="34" charset="0"/>
              <a:cs typeface="Times New Roman" panose="02020603050405020304" pitchFamily="18" charset="0"/>
            </a:endParaRPr>
          </a:p>
          <a:p>
            <a:pPr marL="0" indent="0">
              <a:buNone/>
            </a:pPr>
            <a:endParaRPr lang="en-US" sz="1800" dirty="0">
              <a:latin typeface="Cascadia Code" panose="020B0609020000020004" pitchFamily="49" charset="0"/>
              <a:ea typeface="Calibri" panose="020F0502020204030204" pitchFamily="34" charset="0"/>
              <a:cs typeface="Times New Roman" panose="02020603050405020304" pitchFamily="18" charset="0"/>
            </a:endParaRPr>
          </a:p>
          <a:p>
            <a:pPr marL="0" indent="0">
              <a:buNone/>
            </a:pPr>
            <a:endParaRPr lang="en-US" sz="1800" dirty="0">
              <a:latin typeface="Cascadia Code" panose="020B0609020000020004" pitchFamily="49" charset="0"/>
              <a:ea typeface="Calibri" panose="020F0502020204030204" pitchFamily="34" charset="0"/>
              <a:cs typeface="Times New Roman" panose="02020603050405020304" pitchFamily="18" charset="0"/>
            </a:endParaRPr>
          </a:p>
          <a:p>
            <a:pPr marL="0" indent="0">
              <a:buNone/>
            </a:pPr>
            <a:endParaRPr lang="en-US" sz="1800" dirty="0">
              <a:latin typeface="Cascadia Code" panose="020B0609020000020004" pitchFamily="49" charset="0"/>
              <a:ea typeface="Calibri" panose="020F0502020204030204" pitchFamily="34" charset="0"/>
              <a:cs typeface="Times New Roman" panose="02020603050405020304" pitchFamily="18" charset="0"/>
            </a:endParaRPr>
          </a:p>
          <a:p>
            <a:pPr marL="0" indent="0">
              <a:buNone/>
            </a:pPr>
            <a:endParaRPr lang="en-US" sz="1800" dirty="0">
              <a:latin typeface="Cascadia Code" panose="020B0609020000020004" pitchFamily="49" charset="0"/>
              <a:ea typeface="Calibri" panose="020F0502020204030204" pitchFamily="34" charset="0"/>
              <a:cs typeface="Times New Roman" panose="02020603050405020304" pitchFamily="18" charset="0"/>
            </a:endParaRPr>
          </a:p>
          <a:p>
            <a:pPr marL="0" indent="0">
              <a:buNone/>
            </a:pPr>
            <a:r>
              <a:rPr lang="en-US" sz="1800" dirty="0">
                <a:latin typeface="Cascadia Code" panose="020B0609020000020004" pitchFamily="49" charset="0"/>
                <a:ea typeface="Calibri" panose="020F0502020204030204" pitchFamily="34" charset="0"/>
                <a:cs typeface="Times New Roman" panose="02020603050405020304" pitchFamily="18" charset="0"/>
              </a:rPr>
              <a:t>Will put up</a:t>
            </a:r>
            <a:r>
              <a:rPr lang="en-US" sz="1800" dirty="0">
                <a:effectLst/>
                <a:latin typeface="Cascadia Code" panose="020B0609020000020004" pitchFamily="49" charset="0"/>
                <a:ea typeface="Calibri" panose="020F0502020204030204" pitchFamily="34" charset="0"/>
                <a:cs typeface="Times New Roman" panose="02020603050405020304" pitchFamily="18" charset="0"/>
              </a:rPr>
              <a:t> defense and attack at the same time, the cost for this ability is to lose 5 HP</a:t>
            </a:r>
          </a:p>
          <a:p>
            <a:pPr marL="0" indent="0">
              <a:buNone/>
            </a:pPr>
            <a:endParaRPr lang="en-US" sz="1800" dirty="0">
              <a:latin typeface="Cascadia Code" panose="020B0609020000020004" pitchFamily="49" charset="0"/>
              <a:cs typeface="Times New Roman" panose="02020603050405020304" pitchFamily="18" charset="0"/>
            </a:endParaRPr>
          </a:p>
          <a:p>
            <a:pPr marL="0" indent="0">
              <a:buNone/>
            </a:pPr>
            <a:r>
              <a:rPr lang="en-US" sz="1800" dirty="0">
                <a:effectLst/>
                <a:latin typeface="Cascadia Code" panose="020B0609020000020004" pitchFamily="49" charset="0"/>
                <a:ea typeface="Calibri" panose="020F0502020204030204" pitchFamily="34" charset="0"/>
                <a:cs typeface="Times New Roman" panose="02020603050405020304" pitchFamily="18" charset="0"/>
              </a:rPr>
              <a:t>Yamato</a:t>
            </a:r>
          </a:p>
          <a:p>
            <a:pPr marL="0" indent="0">
              <a:buNone/>
            </a:pPr>
            <a:endParaRPr lang="en-US" sz="1800" dirty="0">
              <a:latin typeface="Cascadia Code" panose="020B0609020000020004" pitchFamily="49" charset="0"/>
              <a:cs typeface="Times New Roman" panose="02020603050405020304" pitchFamily="18" charset="0"/>
            </a:endParaRPr>
          </a:p>
          <a:p>
            <a:pPr marL="0" indent="0">
              <a:buNone/>
            </a:pPr>
            <a:endParaRPr lang="en-US" sz="1800" dirty="0">
              <a:latin typeface="Cascadia Code" panose="020B0609020000020004" pitchFamily="49" charset="0"/>
              <a:cs typeface="Times New Roman" panose="02020603050405020304" pitchFamily="18" charset="0"/>
            </a:endParaRPr>
          </a:p>
          <a:p>
            <a:pPr marL="0" indent="0">
              <a:buNone/>
            </a:pPr>
            <a:endParaRPr lang="en-US" sz="1800" dirty="0">
              <a:latin typeface="Cascadia Code" panose="020B0609020000020004" pitchFamily="49" charset="0"/>
              <a:cs typeface="Times New Roman" panose="02020603050405020304" pitchFamily="18" charset="0"/>
            </a:endParaRPr>
          </a:p>
          <a:p>
            <a:pPr marL="0" indent="0">
              <a:buNone/>
            </a:pPr>
            <a:endParaRPr lang="en-US" sz="1800" dirty="0">
              <a:latin typeface="Cascadia Code" panose="020B0609020000020004" pitchFamily="49" charset="0"/>
              <a:cs typeface="Times New Roman" panose="02020603050405020304" pitchFamily="18" charset="0"/>
            </a:endParaRPr>
          </a:p>
          <a:p>
            <a:pPr marL="0" indent="0">
              <a:buNone/>
            </a:pPr>
            <a:r>
              <a:rPr lang="en-US" sz="1800" dirty="0">
                <a:effectLst/>
                <a:latin typeface="Cascadia Code" panose="020B0609020000020004" pitchFamily="49" charset="0"/>
                <a:ea typeface="Calibri" panose="020F0502020204030204" pitchFamily="34" charset="0"/>
                <a:cs typeface="Times New Roman" panose="02020603050405020304" pitchFamily="18" charset="0"/>
              </a:rPr>
              <a:t>attacks 3 times consecutively, but for each attack he receives half the damage</a:t>
            </a:r>
            <a:endParaRPr lang="en-US" dirty="0"/>
          </a:p>
        </p:txBody>
      </p:sp>
      <p:pic>
        <p:nvPicPr>
          <p:cNvPr id="5" name="Picture 4" descr="A picture containing text, vector graphics&#10;&#10;Description automatically generated">
            <a:extLst>
              <a:ext uri="{FF2B5EF4-FFF2-40B4-BE49-F238E27FC236}">
                <a16:creationId xmlns:a16="http://schemas.microsoft.com/office/drawing/2014/main" id="{85471AC8-5699-32A6-8CA9-FAA371A1A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398" y="476319"/>
            <a:ext cx="1369776" cy="1690268"/>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DF39EA80-653A-44CD-26A7-E39A5CD20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201" y="3359983"/>
            <a:ext cx="1497899" cy="1630806"/>
          </a:xfrm>
          <a:prstGeom prst="rect">
            <a:avLst/>
          </a:prstGeom>
        </p:spPr>
      </p:pic>
      <p:pic>
        <p:nvPicPr>
          <p:cNvPr id="9" name="Picture 8" descr="Icon&#10;&#10;Description automatically generated">
            <a:extLst>
              <a:ext uri="{FF2B5EF4-FFF2-40B4-BE49-F238E27FC236}">
                <a16:creationId xmlns:a16="http://schemas.microsoft.com/office/drawing/2014/main" id="{17093307-72CB-AEC0-C8EA-81898EBDC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3100" y="1480865"/>
            <a:ext cx="692944" cy="692944"/>
          </a:xfrm>
          <a:prstGeom prst="rect">
            <a:avLst/>
          </a:prstGeom>
        </p:spPr>
      </p:pic>
    </p:spTree>
    <p:extLst>
      <p:ext uri="{BB962C8B-B14F-4D97-AF65-F5344CB8AC3E}">
        <p14:creationId xmlns:p14="http://schemas.microsoft.com/office/powerpoint/2010/main" val="895348004"/>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23</TotalTime>
  <Words>540</Words>
  <Application>Microsoft Office PowerPoint</Application>
  <PresentationFormat>Widescreen</PresentationFormat>
  <Paragraphs>59</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Cascadia Code</vt:lpstr>
      <vt:lpstr>Gill Sans Nova</vt:lpstr>
      <vt:lpstr>Univers</vt:lpstr>
      <vt:lpstr>GradientVTI</vt:lpstr>
      <vt:lpstr> Solar harvest  </vt:lpstr>
      <vt:lpstr>Start Screen</vt:lpstr>
      <vt:lpstr>Map &amp; Character Selection</vt:lpstr>
      <vt:lpstr>Map &amp; Character Selection</vt:lpstr>
      <vt:lpstr>Game Screen</vt:lpstr>
      <vt:lpstr>Actions</vt:lpstr>
      <vt:lpstr>Enemy Actions</vt:lpstr>
      <vt:lpstr>Meet the Heroes</vt:lpstr>
      <vt:lpstr>PowerPoint Presentation</vt:lpstr>
      <vt:lpstr>Meet the bosses</vt:lpstr>
      <vt:lpstr>Ending the game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Solar harvest  </dc:title>
  <dc:creator>Emilian Cinteza</dc:creator>
  <cp:lastModifiedBy>Emilian Cinteza</cp:lastModifiedBy>
  <cp:revision>6</cp:revision>
  <dcterms:created xsi:type="dcterms:W3CDTF">2023-01-11T16:18:50Z</dcterms:created>
  <dcterms:modified xsi:type="dcterms:W3CDTF">2023-01-11T16:42:36Z</dcterms:modified>
</cp:coreProperties>
</file>